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12" r:id="rId2"/>
    <p:sldId id="335" r:id="rId3"/>
    <p:sldId id="293" r:id="rId4"/>
    <p:sldId id="323" r:id="rId5"/>
    <p:sldId id="324" r:id="rId6"/>
    <p:sldId id="321" r:id="rId7"/>
    <p:sldId id="320" r:id="rId8"/>
    <p:sldId id="325" r:id="rId9"/>
    <p:sldId id="326" r:id="rId10"/>
    <p:sldId id="295" r:id="rId11"/>
    <p:sldId id="344" r:id="rId12"/>
    <p:sldId id="322" r:id="rId13"/>
    <p:sldId id="294" r:id="rId14"/>
    <p:sldId id="314" r:id="rId15"/>
    <p:sldId id="336" r:id="rId16"/>
    <p:sldId id="3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5"/>
    <p:restoredTop sz="95958"/>
  </p:normalViewPr>
  <p:slideViewPr>
    <p:cSldViewPr snapToGrid="0">
      <p:cViewPr varScale="1">
        <p:scale>
          <a:sx n="111" d="100"/>
          <a:sy n="111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979F9-5B1E-1648-AF3C-2C1AF863F43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1D577-57C5-5C4B-B01D-08DB51AB7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6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7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F895-A403-7D0C-EBC0-79C08CC53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9FA1-2B70-8D6F-355C-E9DCEDE32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6CE10-8351-D9BA-4852-597DF1D5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7E61F-ABCB-CA44-A540-A0E8F390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0F504-239C-3455-3599-C73EBE1F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7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D762-EFBA-57B3-20E8-BCCA6CDD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D1931-5AFE-FBE1-0D24-60FAD2881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89ABF-20B3-995B-0607-AD82AC3F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6C2D-D2CC-A856-7857-74EF377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948C-6E0A-CC96-E07E-F50E074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5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B7E26-3EA4-7A7C-318B-0C803B49B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52CE9-6032-EB24-39A4-EA3D57D6D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62CA-6E8A-0B31-5CB8-DF9B369B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6BCB-98C8-5FB7-625F-EBC3D944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CA607-A52C-7CBF-1CE8-8622D96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996D-52E2-BE51-0DB0-56F2C41D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6BDA-B52F-748F-67B0-7AE6A935B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BEB5-AEDB-D573-A149-9AB0642D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75720-A719-1160-809B-DB7B80D5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CB47-1AAA-86D9-55E5-A324BA7B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0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ABC5-425A-6CBC-E6E5-E9858717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9E5ED-81CF-6E18-C04B-D77141AC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4E12-0912-B9B5-2B83-74FD447B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16CEA-2E06-A62D-B857-F8A9D6C4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06FFB-1984-72C6-5192-ED0BEC49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1925-61D2-331B-357A-EE13E73F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DA40-7CB6-8DD4-4321-3B130182C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E0020-A564-6197-94D1-47739DD5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CF9B9-8608-88A3-C521-79145BD9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6D503-208E-C2DB-6BB3-874F2EBB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B57D9-C231-F028-492C-F1154DBE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7A31-5C3B-731D-8297-A8FAE9B3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C4FA7-DE22-CC8C-3330-DCB52F8BA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9F2F4-313C-6A02-1056-B90E775AB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A0C35-590F-434B-5E62-A88ADBC98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6585D-61AA-972C-3982-6B6635401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A7D0E-7139-0C3B-999A-45D92C32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94FD-72EB-1D8C-CB38-8E677120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0360C-BD29-6CFE-C2DF-962E26FA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6238-4DE7-72DE-DBDE-AB3A7A5F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D3443-F969-44C9-5799-02230D60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24374-49E6-722A-450B-B333CD4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9EEFE-7E25-57F3-E243-F43BFC22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8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06542-6EC6-2ADB-88EF-C4BD8423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0DE2F-A599-FE20-C8D4-71B81E3C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D2793-39D0-030C-034A-5CB7523A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822F-A773-4960-F9BA-4669B1D5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B24D-C761-F782-8806-0D510DB5E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0143D-C062-C067-9220-5D5D6E0C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4E38C-F899-F90D-D79F-B4FDA326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4DA83-5F89-C452-9FDF-B4B175DA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0B762-67C6-6B20-6A46-DD9FB2CD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3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E774-059F-BD68-B6D4-710256CB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20DCD-8303-9D06-9124-D805EC68C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60E37-64DA-6D17-C405-4DCF718D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B8D95-FA42-F7A5-27E9-276799A6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915E0-B790-D206-8593-7A1F0189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64B84-D624-613E-4CB9-8A33DC65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5A0BC-0E57-F6DE-3065-EC2CDF7F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5AC99-2B36-0CAF-D094-7D2B31686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E70F-7339-638F-3DA0-F9AFEB395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26E15-733C-3348-943A-F6D9281AD5E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65A1C-BD55-EA77-3EB8-B5F292E63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25952-4FDF-29A7-61F2-40B9E5B1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5AD6-072A-9542-92AF-D25B29724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/" TargetMode="External"/><Relationship Id="rId2" Type="http://schemas.openxmlformats.org/officeDocument/2006/relationships/hyperlink" Target="https://climate.nasa.gov/news/3012/nasa-led-study-reveals-the-causes-of-sea-level-rise-since-190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cpo.odu.edu/~atkinson/OCN306/lec42/img019.jpg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5.gi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10.png"/><Relationship Id="rId4" Type="http://schemas.openxmlformats.org/officeDocument/2006/relationships/image" Target="../media/image400.png"/><Relationship Id="rId9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climate-change-indicators-sea-surface-temperatu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Water world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461010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C25D0-0A05-AFBD-6915-C7F15A1E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45" y="926756"/>
            <a:ext cx="2568656" cy="53596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78068C-3F2B-CCB7-6FB8-82C18C32F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802474"/>
            <a:ext cx="5118266" cy="51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9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-824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Next: the isothermal compressibility (of water)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pressure,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388773" y="2706967"/>
                <a:ext cx="5792109" cy="2312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the density of the substance.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3" y="2706967"/>
                <a:ext cx="5792109" cy="2312493"/>
              </a:xfrm>
              <a:prstGeom prst="rect">
                <a:avLst/>
              </a:prstGeom>
              <a:blipFill>
                <a:blip r:embed="rId4"/>
                <a:stretch>
                  <a:fillRect l="-1532" t="-163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485A0B22-DE87-096F-321E-B1D8BBD32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1" b="15765"/>
          <a:stretch/>
        </p:blipFill>
        <p:spPr bwMode="auto">
          <a:xfrm>
            <a:off x="6378264" y="2598990"/>
            <a:ext cx="5320863" cy="24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EC008-A7AD-2C54-FDE3-DCAF648C05D5}"/>
              </a:ext>
            </a:extLst>
          </p:cNvPr>
          <p:cNvSpPr txBox="1"/>
          <p:nvPr/>
        </p:nvSpPr>
        <p:spPr>
          <a:xfrm>
            <a:off x="7678641" y="5311270"/>
            <a:ext cx="33451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http://</a:t>
            </a:r>
            <a:r>
              <a:rPr lang="en-US" sz="800" dirty="0" err="1">
                <a:hlinkClick r:id="rId6"/>
              </a:rPr>
              <a:t>www.ccpo.odu.edu</a:t>
            </a:r>
            <a:r>
              <a:rPr lang="en-US" sz="800" dirty="0">
                <a:hlinkClick r:id="rId6"/>
              </a:rPr>
              <a:t>/~</a:t>
            </a:r>
            <a:r>
              <a:rPr lang="en-US" sz="800" dirty="0" err="1">
                <a:hlinkClick r:id="rId6"/>
              </a:rPr>
              <a:t>atkinson</a:t>
            </a:r>
            <a:r>
              <a:rPr lang="en-US" sz="800" dirty="0">
                <a:hlinkClick r:id="rId6"/>
              </a:rPr>
              <a:t>/OCN306/lec42/img019.jpg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810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-824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Next: the isothermal compressibility (of water)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pressure,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215152" y="1827291"/>
                <a:ext cx="6972726" cy="4012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The Titanic sank to a depth where the pressure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What’s the </a:t>
                </a:r>
                <a:r>
                  <a:rPr lang="en-US" sz="2400" b="1" dirty="0"/>
                  <a:t>relative density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5×1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𝑏𝑎𝑟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𝑏𝑎𝑟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(i.e., water is about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2% </a:t>
                </a:r>
                <a:r>
                  <a:rPr lang="en-US" sz="2400" dirty="0"/>
                  <a:t>more dense there).</a:t>
                </a:r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b="1" dirty="0"/>
                  <a:t>Problem #2</a:t>
                </a:r>
                <a:r>
                  <a:rPr lang="en-US" sz="2400" dirty="0"/>
                  <a:t> in the CGI takes you even deeper …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1827291"/>
                <a:ext cx="6972726" cy="4012765"/>
              </a:xfrm>
              <a:prstGeom prst="rect">
                <a:avLst/>
              </a:prstGeom>
              <a:blipFill>
                <a:blip r:embed="rId4"/>
                <a:stretch>
                  <a:fillRect l="-1273" t="-1266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B1F77B0-15D9-20EA-BB9C-804303BB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22" y="1827291"/>
            <a:ext cx="4244959" cy="23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862B8-328E-5D06-43E5-39BA121D3B6F}"/>
              </a:ext>
            </a:extLst>
          </p:cNvPr>
          <p:cNvSpPr txBox="1"/>
          <p:nvPr/>
        </p:nvSpPr>
        <p:spPr>
          <a:xfrm>
            <a:off x="9074552" y="1918493"/>
            <a:ext cx="2572220" cy="3718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2.4 miles (13,000 feet)</a:t>
            </a:r>
          </a:p>
        </p:txBody>
      </p:sp>
    </p:spTree>
    <p:extLst>
      <p:ext uri="{BB962C8B-B14F-4D97-AF65-F5344CB8AC3E}">
        <p14:creationId xmlns:p14="http://schemas.microsoft.com/office/powerpoint/2010/main" val="39216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Next: the isothermal compressibility of an </a:t>
            </a:r>
            <a:r>
              <a:rPr lang="en-US" sz="2400" b="1" i="1" dirty="0"/>
              <a:t>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and we used it to show that water should be 5% denser at the bottom of the ocean.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isothermal compressibility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  <a:blipFill>
                <a:blip r:embed="rId2"/>
                <a:stretch>
                  <a:fillRect l="-862" t="-111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3268312" y="724291"/>
                <a:ext cx="2333835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312" y="724291"/>
                <a:ext cx="2333835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12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Next: the isobaric thermal expansivity of an </a:t>
            </a:r>
            <a:r>
              <a:rPr lang="en-US" sz="2400" b="1" i="1" dirty="0"/>
              <a:t>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 Although this value has resulted in a sea level rise of 20 cm,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is still  pretty small.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thermal expansivity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  <a:blipFill>
                <a:blip r:embed="rId2"/>
                <a:stretch>
                  <a:fillRect l="-862" t="-1111" r="-647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652435" y="666871"/>
                <a:ext cx="10852800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35" y="666871"/>
                <a:ext cx="10852800" cy="693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5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1836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Next: the relationship between </a:t>
            </a:r>
            <a:r>
              <a:rPr lang="en-US" sz="2400" b="1" i="1" dirty="0"/>
              <a:t>molality</a:t>
            </a:r>
            <a:r>
              <a:rPr lang="en-US" sz="2400" b="1" dirty="0"/>
              <a:t> and </a:t>
            </a:r>
            <a:r>
              <a:rPr lang="en-US" sz="2400" b="1" i="1" dirty="0"/>
              <a:t>mole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4895123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solute’s molality</a:t>
                </a:r>
                <a:r>
                  <a:rPr lang="en-US" sz="2400" dirty="0"/>
                  <a:t>, usually given in moles/kg.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mole fraction of the solvent</a:t>
                </a:r>
                <a:r>
                  <a:rPr lang="en-US" sz="2400" dirty="0"/>
                  <a:t>. From this, we said that</a:t>
                </a:r>
              </a:p>
              <a:p>
                <a:endParaRPr lang="en-US" sz="24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the third equation from the first two. Hint: Insert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into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. You’ll eventually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when the solvent is water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4895123"/>
              </a:xfrm>
              <a:prstGeom prst="rect">
                <a:avLst/>
              </a:prstGeom>
              <a:blipFill>
                <a:blip r:embed="rId2"/>
                <a:stretch>
                  <a:fillRect l="-657" r="-120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8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Next: deriving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of </a:t>
                </a:r>
                <a:r>
                  <a:rPr lang="en-US" sz="2400" b="1" dirty="0" err="1"/>
                  <a:t>Blagdon’s</a:t>
                </a:r>
                <a:r>
                  <a:rPr lang="en-US" sz="2400" b="1" dirty="0"/>
                  <a:t> Law by dimensional analysis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D8640A1-1F37-6F43-8CC3-E993D47EED8D}"/>
              </a:ext>
            </a:extLst>
          </p:cNvPr>
          <p:cNvGrpSpPr/>
          <p:nvPr/>
        </p:nvGrpSpPr>
        <p:grpSpPr>
          <a:xfrm>
            <a:off x="106077" y="784929"/>
            <a:ext cx="3607990" cy="3182749"/>
            <a:chOff x="1654383" y="1617994"/>
            <a:chExt cx="4394724" cy="38371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160B6-E73C-F447-8E57-94790D4CCAFB}"/>
                </a:ext>
              </a:extLst>
            </p:cNvPr>
            <p:cNvGrpSpPr/>
            <p:nvPr/>
          </p:nvGrpSpPr>
          <p:grpSpPr>
            <a:xfrm>
              <a:off x="1654383" y="1617994"/>
              <a:ext cx="4394724" cy="3837168"/>
              <a:chOff x="406437" y="1828307"/>
              <a:chExt cx="2891481" cy="2736082"/>
            </a:xfrm>
          </p:grpSpPr>
          <p:pic>
            <p:nvPicPr>
              <p:cNvPr id="12" name="Picture 2" descr="Image result for phase diagrams">
                <a:extLst>
                  <a:ext uri="{FF2B5EF4-FFF2-40B4-BE49-F238E27FC236}">
                    <a16:creationId xmlns:a16="http://schemas.microsoft.com/office/drawing/2014/main" id="{8DE4C621-6608-C245-9A00-D8ACD526C3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406437" y="1828307"/>
                <a:ext cx="2891481" cy="2632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36F1C3-96CF-1141-9BF8-C01E52C4B834}"/>
                  </a:ext>
                </a:extLst>
              </p:cNvPr>
              <p:cNvSpPr/>
              <p:nvPr/>
            </p:nvSpPr>
            <p:spPr>
              <a:xfrm>
                <a:off x="524012" y="1860175"/>
                <a:ext cx="343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E7E2A3-C93F-1F46-8927-070D1E7196C2}"/>
                  </a:ext>
                </a:extLst>
              </p:cNvPr>
              <p:cNvSpPr/>
              <p:nvPr/>
            </p:nvSpPr>
            <p:spPr>
              <a:xfrm>
                <a:off x="2842920" y="4102724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023584-0BC8-1E49-8305-4001944FC628}"/>
                </a:ext>
              </a:extLst>
            </p:cNvPr>
            <p:cNvSpPr/>
            <p:nvPr/>
          </p:nvSpPr>
          <p:spPr>
            <a:xfrm>
              <a:off x="2679701" y="3023942"/>
              <a:ext cx="2969102" cy="1929057"/>
            </a:xfrm>
            <a:custGeom>
              <a:avLst/>
              <a:gdLst>
                <a:gd name="connsiteX0" fmla="*/ 0 w 1823428"/>
                <a:gd name="connsiteY0" fmla="*/ 1241951 h 1241951"/>
                <a:gd name="connsiteX1" fmla="*/ 353961 w 1823428"/>
                <a:gd name="connsiteY1" fmla="*/ 1153461 h 1241951"/>
                <a:gd name="connsiteX2" fmla="*/ 693174 w 1823428"/>
                <a:gd name="connsiteY2" fmla="*/ 1064970 h 1241951"/>
                <a:gd name="connsiteX3" fmla="*/ 988142 w 1823428"/>
                <a:gd name="connsiteY3" fmla="*/ 917486 h 1241951"/>
                <a:gd name="connsiteX4" fmla="*/ 1283110 w 1823428"/>
                <a:gd name="connsiteY4" fmla="*/ 725757 h 1241951"/>
                <a:gd name="connsiteX5" fmla="*/ 1548581 w 1823428"/>
                <a:gd name="connsiteY5" fmla="*/ 460286 h 1241951"/>
                <a:gd name="connsiteX6" fmla="*/ 1799303 w 1823428"/>
                <a:gd name="connsiteY6" fmla="*/ 32583 h 1241951"/>
                <a:gd name="connsiteX7" fmla="*/ 1799303 w 1823428"/>
                <a:gd name="connsiteY7" fmla="*/ 62080 h 12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428" h="1241951">
                  <a:moveTo>
                    <a:pt x="0" y="1241951"/>
                  </a:moveTo>
                  <a:lnTo>
                    <a:pt x="353961" y="1153461"/>
                  </a:lnTo>
                  <a:cubicBezTo>
                    <a:pt x="469490" y="1123964"/>
                    <a:pt x="587477" y="1104299"/>
                    <a:pt x="693174" y="1064970"/>
                  </a:cubicBezTo>
                  <a:cubicBezTo>
                    <a:pt x="798871" y="1025641"/>
                    <a:pt x="889819" y="974021"/>
                    <a:pt x="988142" y="917486"/>
                  </a:cubicBezTo>
                  <a:cubicBezTo>
                    <a:pt x="1086465" y="860950"/>
                    <a:pt x="1189704" y="801957"/>
                    <a:pt x="1283110" y="725757"/>
                  </a:cubicBezTo>
                  <a:cubicBezTo>
                    <a:pt x="1376517" y="649557"/>
                    <a:pt x="1462549" y="575815"/>
                    <a:pt x="1548581" y="460286"/>
                  </a:cubicBezTo>
                  <a:cubicBezTo>
                    <a:pt x="1634613" y="344757"/>
                    <a:pt x="1757516" y="98951"/>
                    <a:pt x="1799303" y="32583"/>
                  </a:cubicBezTo>
                  <a:cubicBezTo>
                    <a:pt x="1841090" y="-33785"/>
                    <a:pt x="1820196" y="14147"/>
                    <a:pt x="1799303" y="62080"/>
                  </a:cubicBezTo>
                </a:path>
              </a:pathLst>
            </a:custGeom>
            <a:noFill/>
            <a:ln w="1016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/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B0F0"/>
                    </a:solidFill>
                  </a:rPr>
                  <a:t>Blagden says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blipFill>
                <a:blip r:embed="rId4"/>
                <a:stretch>
                  <a:fillRect l="-1449"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nut 16">
            <a:extLst>
              <a:ext uri="{FF2B5EF4-FFF2-40B4-BE49-F238E27FC236}">
                <a16:creationId xmlns:a16="http://schemas.microsoft.com/office/drawing/2014/main" id="{ED02BBAF-B3A6-A34E-B02E-5538D4CDF1AF}"/>
              </a:ext>
            </a:extLst>
          </p:cNvPr>
          <p:cNvSpPr/>
          <p:nvPr/>
        </p:nvSpPr>
        <p:spPr>
          <a:xfrm>
            <a:off x="937910" y="2925898"/>
            <a:ext cx="704394" cy="658004"/>
          </a:xfrm>
          <a:prstGeom prst="donu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9BD91-9238-7942-8D2B-4E74D91FC32E}"/>
              </a:ext>
            </a:extLst>
          </p:cNvPr>
          <p:cNvGrpSpPr/>
          <p:nvPr/>
        </p:nvGrpSpPr>
        <p:grpSpPr>
          <a:xfrm>
            <a:off x="7624586" y="2183309"/>
            <a:ext cx="2419912" cy="1485178"/>
            <a:chOff x="6594134" y="3406843"/>
            <a:chExt cx="4086660" cy="28598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EF1218-EE49-D144-86E6-45C09D59B0BF}"/>
                </a:ext>
              </a:extLst>
            </p:cNvPr>
            <p:cNvGrpSpPr/>
            <p:nvPr/>
          </p:nvGrpSpPr>
          <p:grpSpPr>
            <a:xfrm>
              <a:off x="6594134" y="3406843"/>
              <a:ext cx="4086660" cy="2859837"/>
              <a:chOff x="6308476" y="3897886"/>
              <a:chExt cx="4086660" cy="285983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682FAF-8038-7F4B-B647-3EAF9906EFE7}"/>
                  </a:ext>
                </a:extLst>
              </p:cNvPr>
              <p:cNvGrpSpPr/>
              <p:nvPr/>
            </p:nvGrpSpPr>
            <p:grpSpPr>
              <a:xfrm>
                <a:off x="6668396" y="4643304"/>
                <a:ext cx="2845474" cy="1732125"/>
                <a:chOff x="6626831" y="4463192"/>
                <a:chExt cx="2845474" cy="173212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A8B1B06-9988-A34D-9B16-1E31B33A1C01}"/>
                    </a:ext>
                  </a:extLst>
                </p:cNvPr>
                <p:cNvCxnSpPr/>
                <p:nvPr/>
              </p:nvCxnSpPr>
              <p:spPr>
                <a:xfrm>
                  <a:off x="6626831" y="4463192"/>
                  <a:ext cx="0" cy="17321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07C6480-5ACE-9D4E-8DDB-23DD314F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6832" y="6184945"/>
                  <a:ext cx="2845473" cy="103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7A31761-8601-0541-A2D5-E4E637481A59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BFBDAB-EC97-AF47-97A1-5D2D9EAE27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/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a14:m>
                    <a:r>
                      <a:rPr lang="en-US" sz="2200" dirty="0">
                        <a:solidFill>
                          <a:srgbClr val="7030A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41" r="-4117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53B1D3-DEE6-A444-A6FA-8AE5470285C3}"/>
                  </a:ext>
                </a:extLst>
              </p:cNvPr>
              <p:cNvSpPr/>
              <p:nvPr/>
            </p:nvSpPr>
            <p:spPr>
              <a:xfrm>
                <a:off x="7038109" y="5985162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0408546-0560-4741-BA93-AFF5F8113159}"/>
                  </a:ext>
                </a:extLst>
              </p:cNvPr>
              <p:cNvSpPr/>
              <p:nvPr/>
            </p:nvSpPr>
            <p:spPr>
              <a:xfrm>
                <a:off x="6594762" y="6289967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0D84631-EAD3-ED4D-9D1E-3EC19F2ADCC8}"/>
                  </a:ext>
                </a:extLst>
              </p:cNvPr>
              <p:cNvSpPr/>
              <p:nvPr/>
            </p:nvSpPr>
            <p:spPr>
              <a:xfrm>
                <a:off x="7620002" y="5694214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CE6550-9638-774A-B6A1-D4B7B5253BC3}"/>
                  </a:ext>
                </a:extLst>
              </p:cNvPr>
              <p:cNvSpPr/>
              <p:nvPr/>
            </p:nvSpPr>
            <p:spPr>
              <a:xfrm>
                <a:off x="8077202" y="5472540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3E26D75-A7C2-AD4C-8DBF-D2254E07B2F4}"/>
                  </a:ext>
                </a:extLst>
              </p:cNvPr>
              <p:cNvSpPr/>
              <p:nvPr/>
            </p:nvSpPr>
            <p:spPr>
              <a:xfrm>
                <a:off x="8589820" y="5250866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DB6E81-197D-734D-8271-151E9F5C1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110" y="4644900"/>
              <a:ext cx="2364192" cy="1266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/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 is some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</a:p>
              <a:p>
                <a:r>
                  <a:rPr lang="en-US" sz="2200" dirty="0"/>
                  <a:t>Offline: Use dimensional analysis to find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Python: Use that expression to calculate a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, for water. 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Hints: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200" dirty="0"/>
                  <a:t>. Also, it’s reasonable to guess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. </a:t>
                </a:r>
                <a:r>
                  <a:rPr lang="en-US" sz="2400" dirty="0"/>
                  <a:t>Why?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will be </a:t>
                </a:r>
                <a:r>
                  <a:rPr lang="en-US" sz="2400" b="1" dirty="0"/>
                  <a:t>big</a:t>
                </a:r>
                <a:r>
                  <a:rPr lang="en-US" sz="2400" dirty="0"/>
                  <a:t> when the difference between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slopes is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blipFill>
                <a:blip r:embed="rId10"/>
                <a:stretch>
                  <a:fillRect l="-643" t="-135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85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073BBC-6042-4E6C-ABBF-71C3F629C5E9}"/>
              </a:ext>
            </a:extLst>
          </p:cNvPr>
          <p:cNvSpPr txBox="1"/>
          <p:nvPr/>
        </p:nvSpPr>
        <p:spPr>
          <a:xfrm>
            <a:off x="-6818" y="2662"/>
            <a:ext cx="1217566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189BB-57AA-E0EC-CB8C-CA7AB6B1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29" y="1511300"/>
            <a:ext cx="10684936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80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Thermodynamics and global sea level 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172995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8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isobaric thermal expansivity (focusing on the oceans)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That means the relative change in volume is 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  <a:blipFill>
                <a:blip r:embed="rId3"/>
                <a:stretch>
                  <a:fillRect l="-1182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isobaric thermal expansivity (focusing on the oceans)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  <a:blipFill>
                <a:blip r:embed="rId3"/>
                <a:stretch>
                  <a:fillRect l="-1182" t="-222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4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isobaric thermal expansivity (focusing on the oceans)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pPr marL="457200" indent="-457200">
                  <a:buFontTx/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?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  <a:blipFill>
                <a:blip r:embed="rId3"/>
                <a:stretch>
                  <a:fillRect l="-1182" t="-1498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64E78-B1BB-EA4E-9FCE-2DD7D3B3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9"/>
          <a:stretch/>
        </p:blipFill>
        <p:spPr>
          <a:xfrm>
            <a:off x="376518" y="914400"/>
            <a:ext cx="8352865" cy="484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DF51D-7B6B-AE4B-B501-F3E6F9222F39}"/>
              </a:ext>
            </a:extLst>
          </p:cNvPr>
          <p:cNvSpPr txBox="1"/>
          <p:nvPr/>
        </p:nvSpPr>
        <p:spPr>
          <a:xfrm>
            <a:off x="1739154" y="5763870"/>
            <a:ext cx="10076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https://www.epa.gov/climate-indicators/climate-change-indicators-sea-surface-temperature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7D565-FE27-8E40-9948-6429AD85754D}"/>
              </a:ext>
            </a:extLst>
          </p:cNvPr>
          <p:cNvSpPr txBox="1"/>
          <p:nvPr/>
        </p:nvSpPr>
        <p:spPr>
          <a:xfrm>
            <a:off x="0" y="-95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sea surface temperature, 1880-2020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/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for the ocean </a:t>
                </a:r>
                <a:r>
                  <a:rPr lang="en-US" sz="2400" b="1" dirty="0"/>
                  <a:t>surface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0.8 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blipFill>
                <a:blip r:embed="rId4"/>
                <a:stretch>
                  <a:fillRect l="-305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4A6611-93E2-C747-917C-F32804D871EF}"/>
              </a:ext>
            </a:extLst>
          </p:cNvPr>
          <p:cNvCxnSpPr>
            <a:cxnSpLocks/>
          </p:cNvCxnSpPr>
          <p:nvPr/>
        </p:nvCxnSpPr>
        <p:spPr>
          <a:xfrm>
            <a:off x="3719384" y="2125362"/>
            <a:ext cx="0" cy="140867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/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℉=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36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C356CC-DB82-0B45-8C31-C6503FC6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8"/>
          <a:stretch/>
        </p:blipFill>
        <p:spPr>
          <a:xfrm>
            <a:off x="7422598" y="894310"/>
            <a:ext cx="3683121" cy="195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E17830-4473-AD48-908D-C88DC1C2921C}"/>
              </a:ext>
            </a:extLst>
          </p:cNvPr>
          <p:cNvSpPr txBox="1"/>
          <p:nvPr/>
        </p:nvSpPr>
        <p:spPr>
          <a:xfrm>
            <a:off x="850363" y="615547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tos.org</a:t>
            </a:r>
            <a:r>
              <a:rPr lang="en-US" dirty="0"/>
              <a:t>/oceanography/article/southern-ocean-warming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BD7A2-003E-E540-AAE8-9680F8E7F6FB}"/>
              </a:ext>
            </a:extLst>
          </p:cNvPr>
          <p:cNvSpPr txBox="1"/>
          <p:nvPr/>
        </p:nvSpPr>
        <p:spPr>
          <a:xfrm>
            <a:off x="0" y="-95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Depth of the warming (Southern Ocean)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2ACC0-5EC4-AC41-8B33-A27EB8D4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02"/>
          <a:stretch/>
        </p:blipFill>
        <p:spPr>
          <a:xfrm>
            <a:off x="61778" y="897276"/>
            <a:ext cx="6886643" cy="5063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/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for the ocean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(we’d have to do an integration to get this right)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blipFill>
                <a:blip r:embed="rId3"/>
                <a:stretch>
                  <a:fillRect l="-305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5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sea level rise due to 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4856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0.00021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4856201"/>
              </a:xfrm>
              <a:prstGeom prst="rect">
                <a:avLst/>
              </a:prstGeom>
              <a:blipFill>
                <a:blip r:embed="rId3"/>
                <a:stretch>
                  <a:fillRect l="-118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But the observed sea level rise (in 2018) was more like 212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404059" y="4493989"/>
                <a:ext cx="1136821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… Thermal expansion could account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~80%</m:t>
                    </m:r>
                  </m:oMath>
                </a14:m>
                <a:r>
                  <a:rPr lang="en-US" sz="2400" dirty="0"/>
                  <a:t> of the observed sea level rise so far. That means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US" sz="2400" dirty="0"/>
                  <a:t> must be due to some other factor (e.g., melting of land ice).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is the subject of </a:t>
                </a:r>
                <a:r>
                  <a:rPr lang="en-US" sz="2400" b="1" dirty="0"/>
                  <a:t>Problem #1</a:t>
                </a:r>
                <a:r>
                  <a:rPr lang="en-US" sz="2400" dirty="0"/>
                  <a:t> in the CGI.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59" y="4493989"/>
                <a:ext cx="11368216" cy="1569660"/>
              </a:xfrm>
              <a:prstGeom prst="rect">
                <a:avLst/>
              </a:prstGeom>
              <a:blipFill>
                <a:blip r:embed="rId2"/>
                <a:stretch>
                  <a:fillRect l="-781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FD1C3D2-6544-3EA7-39F1-E3F864D508C9}"/>
              </a:ext>
            </a:extLst>
          </p:cNvPr>
          <p:cNvGrpSpPr>
            <a:grpSpLocks noChangeAspect="1"/>
          </p:cNvGrpSpPr>
          <p:nvPr/>
        </p:nvGrpSpPr>
        <p:grpSpPr>
          <a:xfrm>
            <a:off x="2088057" y="548014"/>
            <a:ext cx="7093013" cy="3631993"/>
            <a:chOff x="407538" y="606656"/>
            <a:chExt cx="10010120" cy="51257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BF72A4-E5E5-1D40-8D3F-E36FC500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538" y="606656"/>
              <a:ext cx="9943306" cy="5125704"/>
            </a:xfrm>
            <a:prstGeom prst="rect">
              <a:avLst/>
            </a:prstGeom>
          </p:spPr>
        </p:pic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F3FE3049-5F5C-A249-81B7-6F4F2A15EC5E}"/>
                </a:ext>
              </a:extLst>
            </p:cNvPr>
            <p:cNvSpPr/>
            <p:nvPr/>
          </p:nvSpPr>
          <p:spPr>
            <a:xfrm>
              <a:off x="8452934" y="762387"/>
              <a:ext cx="1964724" cy="1003504"/>
            </a:xfrm>
            <a:prstGeom prst="donut">
              <a:avLst>
                <a:gd name="adj" fmla="val 1627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2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957</Words>
  <Application>Microsoft Macintosh PowerPoint</Application>
  <PresentationFormat>Widescreen</PresentationFormat>
  <Paragraphs>129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15</cp:revision>
  <dcterms:created xsi:type="dcterms:W3CDTF">2024-10-22T03:55:08Z</dcterms:created>
  <dcterms:modified xsi:type="dcterms:W3CDTF">2024-12-08T21:47:31Z</dcterms:modified>
</cp:coreProperties>
</file>